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3" r:id="rId26"/>
    <p:sldId id="303" r:id="rId27"/>
    <p:sldId id="302" r:id="rId28"/>
    <p:sldId id="304" r:id="rId29"/>
    <p:sldId id="305" r:id="rId30"/>
    <p:sldId id="306" r:id="rId31"/>
    <p:sldId id="295" r:id="rId32"/>
    <p:sldId id="297" r:id="rId33"/>
    <p:sldId id="296" r:id="rId34"/>
    <p:sldId id="284" r:id="rId35"/>
    <p:sldId id="285" r:id="rId36"/>
    <p:sldId id="286" r:id="rId37"/>
    <p:sldId id="287" r:id="rId38"/>
    <p:sldId id="290" r:id="rId39"/>
    <p:sldId id="298" r:id="rId40"/>
    <p:sldId id="299" r:id="rId41"/>
    <p:sldId id="293" r:id="rId42"/>
    <p:sldId id="288" r:id="rId43"/>
    <p:sldId id="294" r:id="rId44"/>
    <p:sldId id="291" r:id="rId45"/>
    <p:sldId id="292" r:id="rId46"/>
    <p:sldId id="300" r:id="rId47"/>
    <p:sldId id="301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43" r:id="rId80"/>
    <p:sldId id="338" r:id="rId81"/>
    <p:sldId id="344" r:id="rId82"/>
    <p:sldId id="339" r:id="rId83"/>
    <p:sldId id="340" r:id="rId84"/>
    <p:sldId id="341" r:id="rId85"/>
    <p:sldId id="342" r:id="rId86"/>
    <p:sldId id="345" r:id="rId87"/>
    <p:sldId id="346" r:id="rId88"/>
    <p:sldId id="347" r:id="rId89"/>
    <p:sldId id="348" r:id="rId90"/>
    <p:sldId id="349" r:id="rId91"/>
    <p:sldId id="350" r:id="rId92"/>
    <p:sldId id="352" r:id="rId93"/>
    <p:sldId id="353" r:id="rId94"/>
    <p:sldId id="354" r:id="rId95"/>
    <p:sldId id="355" r:id="rId96"/>
    <p:sldId id="356" r:id="rId97"/>
    <p:sldId id="357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71" r:id="rId108"/>
    <p:sldId id="369" r:id="rId109"/>
    <p:sldId id="368" r:id="rId110"/>
    <p:sldId id="370" r:id="rId111"/>
    <p:sldId id="372" r:id="rId112"/>
    <p:sldId id="373" r:id="rId113"/>
    <p:sldId id="374" r:id="rId114"/>
    <p:sldId id="375" r:id="rId115"/>
    <p:sldId id="376" r:id="rId116"/>
    <p:sldId id="378" r:id="rId117"/>
    <p:sldId id="379" r:id="rId118"/>
    <p:sldId id="389" r:id="rId119"/>
    <p:sldId id="391" r:id="rId120"/>
    <p:sldId id="392" r:id="rId121"/>
    <p:sldId id="393" r:id="rId122"/>
    <p:sldId id="405" r:id="rId123"/>
    <p:sldId id="406" r:id="rId124"/>
    <p:sldId id="380" r:id="rId125"/>
    <p:sldId id="381" r:id="rId126"/>
    <p:sldId id="396" r:id="rId127"/>
    <p:sldId id="382" r:id="rId128"/>
    <p:sldId id="383" r:id="rId129"/>
    <p:sldId id="385" r:id="rId130"/>
    <p:sldId id="386" r:id="rId131"/>
    <p:sldId id="387" r:id="rId132"/>
    <p:sldId id="390" r:id="rId133"/>
    <p:sldId id="394" r:id="rId134"/>
    <p:sldId id="388" r:id="rId135"/>
    <p:sldId id="395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4" r:id="rId1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D1684-CBDC-4CEE-B3DE-201386F60EA5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44758-8287-44C4-8F4D-9AA69C9235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18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44758-8287-44C4-8F4D-9AA69C9235F7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14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6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8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59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7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9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14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5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3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7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76B8A-1E95-44DF-AB6A-5D7DB949BBEF}" type="datetimeFigureOut">
              <a:rPr lang="zh-CN" altLang="en-US" smtClean="0"/>
              <a:t>2021/2/16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37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notesSlide" Target="../notesSlides/notesSlide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C7DC64-A2E4-4BC5-8BFC-6865E6D2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78" y="279340"/>
            <a:ext cx="9652717" cy="59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4" y="695897"/>
            <a:ext cx="21315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Batch=500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42368E-A86C-4B7E-9191-634B49E4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32" y="154004"/>
            <a:ext cx="10114227" cy="6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79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=1vs2| Qu=1,2 |C only observe 2 </a:t>
            </a:r>
            <a:r>
              <a:rPr lang="en-US" altLang="zh-CN" dirty="0" err="1"/>
              <a:t>vel|O</a:t>
            </a:r>
            <a:r>
              <a:rPr lang="en-US" altLang="zh-CN" dirty="0"/>
              <a:t> never full col rank |2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similar, no warning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0" y="3059668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Qu=1,2,3,4 | C only observe 2 </a:t>
            </a:r>
            <a:r>
              <a:rPr lang="en-US" altLang="zh-CN" dirty="0" err="1"/>
              <a:t>vel|O</a:t>
            </a:r>
            <a:r>
              <a:rPr lang="en-US" altLang="zh-CN" dirty="0"/>
              <a:t> never full col rank | 2 output 4 </a:t>
            </a:r>
            <a:r>
              <a:rPr lang="en-US" altLang="zh-CN" dirty="0" err="1"/>
              <a:t>states,lqr</a:t>
            </a:r>
            <a:r>
              <a:rPr lang="en-US" altLang="zh-CN" dirty="0"/>
              <a:t> </a:t>
            </a:r>
            <a:r>
              <a:rPr lang="en-US" altLang="zh-CN" dirty="0" err="1"/>
              <a:t>fails|for</a:t>
            </a:r>
            <a:r>
              <a:rPr lang="en-US" altLang="zh-CN" dirty="0"/>
              <a:t> q&gt;3 prediction and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01F75E-9822-405B-8730-1094CBF8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30" y="711040"/>
            <a:ext cx="5889470" cy="22000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650D03-F6E4-42AC-ACD9-06019ED2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040"/>
            <a:ext cx="5806086" cy="2280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13F8A6-7EB0-4824-94FC-42B84951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1388"/>
            <a:ext cx="3593433" cy="27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61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=[0.3 0.4 0.5 0.6]|q=4 O full col rank |1 output 4 states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622FC3-B4D4-4703-8AE6-61E57E56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09"/>
            <a:ext cx="6010748" cy="2283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5F2BD6-367D-499F-B818-D2EB7493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01509"/>
            <a:ext cx="6101872" cy="22647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F85F7E-2A38-4A3D-8EB4-88E36A3A1411}"/>
              </a:ext>
            </a:extLst>
          </p:cNvPr>
          <p:cNvSpPr txBox="1"/>
          <p:nvPr/>
        </p:nvSpPr>
        <p:spPr>
          <a:xfrm>
            <a:off x="-2" y="3115211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 |C =[0.3 0.4 0.5 0.6]|q=4 O full col rank |1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</a:t>
            </a:r>
            <a:r>
              <a:rPr lang="en-US" altLang="zh-CN" dirty="0" err="1"/>
              <a:t>fails|q</a:t>
            </a:r>
            <a:r>
              <a:rPr lang="en-US" altLang="zh-CN" dirty="0"/>
              <a:t>&gt;=3,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fails, no warning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77F77B-D90A-403E-A08D-E4AA0874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973341"/>
            <a:ext cx="5758614" cy="21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895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B8DCC4-D21D-4F39-8F59-3CEBF1EF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01" y="1896058"/>
            <a:ext cx="5019675" cy="3790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63BB07-7CD6-451D-9B40-B121B69E3050}"/>
              </a:ext>
            </a:extLst>
          </p:cNvPr>
          <p:cNvSpPr txBox="1"/>
          <p:nvPr/>
        </p:nvSpPr>
        <p:spPr>
          <a:xfrm>
            <a:off x="905069" y="354563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Q=4,qu=3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954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Qu=1vs2 |C=I|3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worse</a:t>
            </a:r>
            <a:r>
              <a:rPr lang="zh-CN" altLang="en-US" dirty="0"/>
              <a:t>，</a:t>
            </a:r>
            <a:r>
              <a:rPr lang="en-US" altLang="zh-CN" dirty="0"/>
              <a:t>prediction perfect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3D21A6-F8D5-4296-B8C6-2E3D8895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9870"/>
            <a:ext cx="5519192" cy="21663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7B4706-001C-4651-ADBA-CEC1226A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25" y="539870"/>
            <a:ext cx="5630779" cy="21872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7F2D24-2B0A-4949-8FDE-8AEBE2B6F7B0}"/>
              </a:ext>
            </a:extLst>
          </p:cNvPr>
          <p:cNvSpPr txBox="1"/>
          <p:nvPr/>
        </p:nvSpPr>
        <p:spPr>
          <a:xfrm>
            <a:off x="-76201" y="2897707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=2,3| </a:t>
            </a:r>
            <a:r>
              <a:rPr lang="en-US" altLang="zh-CN" dirty="0" err="1"/>
              <a:t>qu</a:t>
            </a:r>
            <a:r>
              <a:rPr lang="en-US" altLang="zh-CN" dirty="0"/>
              <a:t>=1,2…|C=I|3 output 3 </a:t>
            </a:r>
            <a:r>
              <a:rPr lang="en-US" altLang="zh-CN" dirty="0" err="1"/>
              <a:t>states,lqr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</a:t>
            </a:r>
            <a:r>
              <a:rPr lang="en-US" altLang="zh-CN" dirty="0" err="1"/>
              <a:t>perfect|increase</a:t>
            </a:r>
            <a:r>
              <a:rPr lang="en-US" altLang="zh-CN" dirty="0"/>
              <a:t> </a:t>
            </a:r>
            <a:r>
              <a:rPr lang="en-US" altLang="zh-CN" dirty="0" err="1"/>
              <a:t>qx</a:t>
            </a:r>
            <a:r>
              <a:rPr lang="en-US" altLang="zh-CN" dirty="0"/>
              <a:t>, </a:t>
            </a:r>
            <a:r>
              <a:rPr lang="en-US" altLang="zh-CN" dirty="0" err="1"/>
              <a:t>qu</a:t>
            </a:r>
            <a:r>
              <a:rPr lang="en-US" altLang="zh-CN" dirty="0"/>
              <a:t>, prediction and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517C06-62A3-475A-826B-0DB746790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2756"/>
            <a:ext cx="6444288" cy="2409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A5C90B-E103-4D8C-95FF-F1259615A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11" y="3544038"/>
            <a:ext cx="2982006" cy="24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54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Qu=1vs4 |C=[1 0 0]|q=3 O full col rank|1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</a:t>
            </a:r>
            <a:r>
              <a:rPr lang="en-US" altLang="zh-CN" dirty="0" err="1"/>
              <a:t>better|same</a:t>
            </a:r>
            <a:r>
              <a:rPr lang="en-US" altLang="zh-CN" dirty="0"/>
              <a:t> for </a:t>
            </a:r>
            <a:r>
              <a:rPr lang="en-US" altLang="zh-CN" dirty="0" err="1"/>
              <a:t>qx</a:t>
            </a:r>
            <a:r>
              <a:rPr lang="en-US" altLang="zh-CN" dirty="0"/>
              <a:t>=2,3,4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7F2D24-2B0A-4949-8FDE-8AEBE2B6F7B0}"/>
              </a:ext>
            </a:extLst>
          </p:cNvPr>
          <p:cNvSpPr txBox="1"/>
          <p:nvPr/>
        </p:nvSpPr>
        <p:spPr>
          <a:xfrm>
            <a:off x="-1" y="2915773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2 1]|q=3 O full col rank |1 output 3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635BDC-8858-4C14-BCA9-54802E4D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539870"/>
            <a:ext cx="5926054" cy="2278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887AF7-1A48-4290-9A07-86667FE3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9870"/>
            <a:ext cx="5714106" cy="22788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43373B-87B1-4DA1-B323-3EDC9DB29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08" y="3751536"/>
            <a:ext cx="5997492" cy="23076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BFE438-FBFE-4ED1-8D52-E69CBEB1A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1535"/>
            <a:ext cx="5985924" cy="23076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46F0C02-323D-42A7-839B-393E41BDF1A7}"/>
              </a:ext>
            </a:extLst>
          </p:cNvPr>
          <p:cNvSpPr txBox="1"/>
          <p:nvPr/>
        </p:nvSpPr>
        <p:spPr>
          <a:xfrm>
            <a:off x="120316" y="6266256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0 0;0 1 0]|q=2 O full col rank |2 output 3 states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225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49730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Qu=1vs4 |C=[1 0 0;0 0 1]|q=2 O full col rank|2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better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B596E6-CEC1-4BFB-9268-4416E871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192"/>
            <a:ext cx="5767137" cy="21956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B101DE-DB8F-4A49-B7F0-72222F7E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53" y="1052192"/>
            <a:ext cx="5847347" cy="2262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8CCAA8-8950-4082-A026-D8B77D211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3546"/>
            <a:ext cx="2890535" cy="21956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AA3DE8-AD1C-4E8C-9C70-05DC0F717D93}"/>
              </a:ext>
            </a:extLst>
          </p:cNvPr>
          <p:cNvSpPr txBox="1"/>
          <p:nvPr/>
        </p:nvSpPr>
        <p:spPr>
          <a:xfrm>
            <a:off x="-2" y="3425448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&gt;1| all </a:t>
            </a:r>
            <a:r>
              <a:rPr lang="en-US" altLang="zh-CN" dirty="0" err="1"/>
              <a:t>Qu|C</a:t>
            </a:r>
            <a:r>
              <a:rPr lang="en-US" altLang="zh-CN" dirty="0"/>
              <a:t>=[1 0 0;0 0 1]|q=2 O full col rank|2 output 3 </a:t>
            </a:r>
            <a:r>
              <a:rPr lang="en-US" altLang="zh-CN" dirty="0" err="1"/>
              <a:t>states|lqr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perfect|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8B8B83-2AA6-46DE-9275-0DB678A82F62}"/>
              </a:ext>
            </a:extLst>
          </p:cNvPr>
          <p:cNvSpPr txBox="1"/>
          <p:nvPr/>
        </p:nvSpPr>
        <p:spPr>
          <a:xfrm>
            <a:off x="0" y="6304003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0 0;0 1 1]|q=2 O full col rank |2 output 3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BC8946-8348-44A1-9A57-1EA3CDAC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796" y="4093301"/>
            <a:ext cx="2570246" cy="19759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F067CC-54C7-44F1-9B2D-BA8DF6FFDB07}"/>
              </a:ext>
            </a:extLst>
          </p:cNvPr>
          <p:cNvSpPr txBox="1"/>
          <p:nvPr/>
        </p:nvSpPr>
        <p:spPr>
          <a:xfrm>
            <a:off x="6641432" y="4178968"/>
            <a:ext cx="177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Qx</a:t>
            </a:r>
            <a:r>
              <a:rPr lang="en-US" altLang="zh-CN" dirty="0"/>
              <a:t>=1,qu=2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982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lti</a:t>
            </a:r>
            <a:r>
              <a:rPr lang="en-US" altLang="zh-CN" dirty="0"/>
              <a:t> unstable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34E7AE-B260-4DEB-ACC1-C9CB0DCA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1806241"/>
            <a:ext cx="5038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399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lti</a:t>
            </a:r>
            <a:r>
              <a:rPr lang="en-US" altLang="zh-CN" dirty="0"/>
              <a:t> 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91298-0766-42FB-B27A-E03DF1C2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1" y="1918208"/>
            <a:ext cx="5076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9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25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nonlinear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1B0FF-4EE1-4C81-AAAD-0891CF3D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466850"/>
            <a:ext cx="4876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0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r>
              <a:rPr lang="en-US" altLang="zh-CN" dirty="0" err="1"/>
              <a:t>lti</a:t>
            </a:r>
            <a:r>
              <a:rPr lang="en-US" altLang="zh-CN" dirty="0"/>
              <a:t> 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E2C44-886B-457B-BD4F-ADF9A804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2" y="1485900"/>
            <a:ext cx="4943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500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51A9A-7CD3-4A2C-806D-5B25465B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96" y="695897"/>
            <a:ext cx="7144096" cy="55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448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216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nonlinear only vel q=2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A24B55-E8D6-4598-B66F-4C7DC2FCC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538287"/>
            <a:ext cx="50101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888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0F449A-2462-4EE5-B924-73D6256C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781175"/>
            <a:ext cx="4838700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5" y="317241"/>
            <a:ext cx="2220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nonzero </a:t>
            </a:r>
            <a:r>
              <a:rPr lang="en-US" altLang="zh-CN" dirty="0" err="1"/>
              <a:t>init</a:t>
            </a:r>
            <a:r>
              <a:rPr lang="en-US" altLang="zh-CN" dirty="0"/>
              <a:t> noiseless</a:t>
            </a:r>
          </a:p>
          <a:p>
            <a:r>
              <a:rPr lang="en-US" altLang="zh-CN" dirty="0"/>
              <a:t>Only pos</a:t>
            </a:r>
          </a:p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CC130B-B633-4499-AC7D-47D92A47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40" y="1676400"/>
            <a:ext cx="4895850" cy="3857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380485-488B-45E9-AD48-C08D219E4B00}"/>
              </a:ext>
            </a:extLst>
          </p:cNvPr>
          <p:cNvSpPr txBox="1"/>
          <p:nvPr/>
        </p:nvSpPr>
        <p:spPr>
          <a:xfrm>
            <a:off x="7094376" y="317240"/>
            <a:ext cx="2220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nonzero </a:t>
            </a:r>
            <a:r>
              <a:rPr lang="en-US" altLang="zh-CN" dirty="0" err="1"/>
              <a:t>init</a:t>
            </a:r>
            <a:r>
              <a:rPr lang="en-US" altLang="zh-CN" dirty="0"/>
              <a:t> noiseless</a:t>
            </a:r>
          </a:p>
          <a:p>
            <a:r>
              <a:rPr lang="en-US" altLang="zh-CN" dirty="0"/>
              <a:t>Only vel</a:t>
            </a:r>
          </a:p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332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4" y="317241"/>
            <a:ext cx="2927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zero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Process&amp;measurement</a:t>
            </a:r>
            <a:r>
              <a:rPr lang="en-US" altLang="zh-CN" dirty="0"/>
              <a:t> noise pendulum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6676D5-F80A-48AF-9E07-F704155B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2752530"/>
            <a:ext cx="3802565" cy="2870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A7E3F8-C86C-465A-AAB0-FF58716C9E40}"/>
              </a:ext>
            </a:extLst>
          </p:cNvPr>
          <p:cNvSpPr txBox="1"/>
          <p:nvPr/>
        </p:nvSpPr>
        <p:spPr>
          <a:xfrm flipH="1">
            <a:off x="998375" y="5962261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 observable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8408A-4BBB-4513-B68E-5E4F9DB8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28" y="2752530"/>
            <a:ext cx="3690744" cy="28126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B503D7-E2DA-4EF5-BC12-454595BE2B27}"/>
              </a:ext>
            </a:extLst>
          </p:cNvPr>
          <p:cNvSpPr txBox="1"/>
          <p:nvPr/>
        </p:nvSpPr>
        <p:spPr>
          <a:xfrm>
            <a:off x="4982547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vel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980534-AA35-472E-A535-877334AE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04" y="2712621"/>
            <a:ext cx="3714722" cy="28924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64B366-3F81-454A-B8C9-79EABB85838A}"/>
              </a:ext>
            </a:extLst>
          </p:cNvPr>
          <p:cNvSpPr txBox="1"/>
          <p:nvPr/>
        </p:nvSpPr>
        <p:spPr>
          <a:xfrm>
            <a:off x="9781592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pos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318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5" y="317241"/>
            <a:ext cx="296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zero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Process&amp;measurement</a:t>
            </a:r>
            <a:r>
              <a:rPr lang="en-US" altLang="zh-CN" dirty="0"/>
              <a:t> noise cartpole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A7E3F8-C86C-465A-AAB0-FF58716C9E40}"/>
              </a:ext>
            </a:extLst>
          </p:cNvPr>
          <p:cNvSpPr txBox="1"/>
          <p:nvPr/>
        </p:nvSpPr>
        <p:spPr>
          <a:xfrm flipH="1">
            <a:off x="998375" y="5962261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 observable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B503D7-E2DA-4EF5-BC12-454595BE2B27}"/>
              </a:ext>
            </a:extLst>
          </p:cNvPr>
          <p:cNvSpPr txBox="1"/>
          <p:nvPr/>
        </p:nvSpPr>
        <p:spPr>
          <a:xfrm>
            <a:off x="4982547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vel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64B366-3F81-454A-B8C9-79EABB85838A}"/>
              </a:ext>
            </a:extLst>
          </p:cNvPr>
          <p:cNvSpPr txBox="1"/>
          <p:nvPr/>
        </p:nvSpPr>
        <p:spPr>
          <a:xfrm>
            <a:off x="9781592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pos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C45F3F-6AEF-4B3E-A7B6-0695A54C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" y="2574161"/>
            <a:ext cx="3934373" cy="2991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F3B86-8E32-469C-8B3E-DE43330B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13" y="2541504"/>
            <a:ext cx="3512490" cy="28058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F7B60F-6C21-42D4-8B86-A426DACE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92" y="2396930"/>
            <a:ext cx="4086656" cy="30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23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4D1C36-EC78-43FE-A8F6-C0264D62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98" y="1143964"/>
            <a:ext cx="4762500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F5C3ED-DC3A-4BD1-8F56-9C3B5214FBAE}"/>
              </a:ext>
            </a:extLst>
          </p:cNvPr>
          <p:cNvSpPr txBox="1"/>
          <p:nvPr/>
        </p:nvSpPr>
        <p:spPr>
          <a:xfrm>
            <a:off x="699796" y="410547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290319" y="497633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8FF577-3087-4157-BC75-43DB2564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79" y="1143964"/>
            <a:ext cx="4772025" cy="38290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611757-0322-42A4-8123-2407C0D5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7" y="5078232"/>
            <a:ext cx="2060909" cy="15792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090C6-3252-48ED-88B5-2D7601BAE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881" y="5341436"/>
            <a:ext cx="1705476" cy="13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65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290319" y="497633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66A82B-4605-4063-9E5B-E5BE5DBD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28762"/>
            <a:ext cx="10287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027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7755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A247F-2DB2-450C-8A54-E355094E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1128712"/>
            <a:ext cx="4876800" cy="3686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7796A-49DE-42A6-B872-A6445AFA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94" y="1090611"/>
            <a:ext cx="5010150" cy="3762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983C4B-3A91-45B3-9F63-DF1C47E1B319}"/>
              </a:ext>
            </a:extLst>
          </p:cNvPr>
          <p:cNvSpPr txBox="1"/>
          <p:nvPr/>
        </p:nvSpPr>
        <p:spPr>
          <a:xfrm>
            <a:off x="6369698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 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ECF8E3-5CC8-4042-87BA-23029F242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260" y="4852986"/>
            <a:ext cx="246221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700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5983C4B-3A91-45B3-9F63-DF1C47E1B319}"/>
              </a:ext>
            </a:extLst>
          </p:cNvPr>
          <p:cNvSpPr txBox="1"/>
          <p:nvPr/>
        </p:nvSpPr>
        <p:spPr>
          <a:xfrm>
            <a:off x="6369698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 only pos 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3B05F6-0BD5-494B-B145-579B5C14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75" y="1340518"/>
            <a:ext cx="49815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42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B31CA1-9A6B-4131-8048-AA1B6C68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33" y="186367"/>
            <a:ext cx="6616830" cy="26261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C6B149-0672-4025-9227-5D7FC577B17B}"/>
              </a:ext>
            </a:extLst>
          </p:cNvPr>
          <p:cNvSpPr txBox="1"/>
          <p:nvPr/>
        </p:nvSpPr>
        <p:spPr>
          <a:xfrm>
            <a:off x="699796" y="410547"/>
            <a:ext cx="2276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10% noise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651284-701C-42B1-A9C6-6BFEC19A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33" y="3200483"/>
            <a:ext cx="6616830" cy="25820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34A71B-C6E3-4EB5-9D75-87CF013B740D}"/>
              </a:ext>
            </a:extLst>
          </p:cNvPr>
          <p:cNvSpPr txBox="1"/>
          <p:nvPr/>
        </p:nvSpPr>
        <p:spPr>
          <a:xfrm>
            <a:off x="699795" y="3290517"/>
            <a:ext cx="2276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40% noise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187E14-B437-49CA-969F-DD4174BB48F0}"/>
              </a:ext>
            </a:extLst>
          </p:cNvPr>
          <p:cNvSpPr txBox="1"/>
          <p:nvPr/>
        </p:nvSpPr>
        <p:spPr>
          <a:xfrm>
            <a:off x="699795" y="6170487"/>
            <a:ext cx="4196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torso </a:t>
            </a:r>
            <a:r>
              <a:rPr lang="en-US" altLang="zh-CN" dirty="0" err="1"/>
              <a:t>xyz</a:t>
            </a:r>
            <a:r>
              <a:rPr lang="en-US" altLang="zh-CN" dirty="0"/>
              <a:t> and quaternions | q=</a:t>
            </a:r>
            <a:r>
              <a:rPr lang="en-US" altLang="zh-CN" dirty="0" err="1"/>
              <a:t>qu</a:t>
            </a:r>
            <a:r>
              <a:rPr lang="en-US" altLang="zh-CN" dirty="0"/>
              <a:t>=2,3,4,5 | id ok, </a:t>
            </a:r>
            <a:r>
              <a:rPr lang="en-US" altLang="zh-CN" dirty="0" err="1"/>
              <a:t>closedloop</a:t>
            </a:r>
            <a:r>
              <a:rPr lang="en-US" altLang="zh-CN" dirty="0"/>
              <a:t> fails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5B94D7-D293-42C6-89E4-5AC4964F7F13}"/>
              </a:ext>
            </a:extLst>
          </p:cNvPr>
          <p:cNvSpPr txBox="1"/>
          <p:nvPr/>
        </p:nvSpPr>
        <p:spPr>
          <a:xfrm>
            <a:off x="6096000" y="6170487"/>
            <a:ext cx="4196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torso </a:t>
            </a:r>
            <a:r>
              <a:rPr lang="en-US" altLang="zh-CN" dirty="0" err="1"/>
              <a:t>xyz</a:t>
            </a:r>
            <a:r>
              <a:rPr lang="en-US" altLang="zh-CN" dirty="0"/>
              <a:t> and quaternions + torso vel | q=</a:t>
            </a:r>
            <a:r>
              <a:rPr lang="en-US" altLang="zh-CN" dirty="0" err="1"/>
              <a:t>qu</a:t>
            </a:r>
            <a:r>
              <a:rPr lang="en-US" altLang="zh-CN" dirty="0"/>
              <a:t>=2,3,4,5 | id fail, </a:t>
            </a:r>
            <a:r>
              <a:rPr lang="en-US" altLang="zh-CN" dirty="0" err="1"/>
              <a:t>closedloop</a:t>
            </a:r>
            <a:r>
              <a:rPr lang="en-US" altLang="zh-CN" dirty="0"/>
              <a:t> fails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5191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E12C42-221C-4ECE-81C2-56F895E2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62" y="335902"/>
            <a:ext cx="7968534" cy="29862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28D9E6-8514-4EC3-9B21-598799AFD665}"/>
              </a:ext>
            </a:extLst>
          </p:cNvPr>
          <p:cNvSpPr txBox="1"/>
          <p:nvPr/>
        </p:nvSpPr>
        <p:spPr>
          <a:xfrm>
            <a:off x="340762" y="164761"/>
            <a:ext cx="2276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only fin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20%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0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1300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0B908-9AD6-4836-9BBF-ABD971EA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92" y="262602"/>
            <a:ext cx="8111746" cy="62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43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28D9E6-8514-4EC3-9B21-598799AFD665}"/>
              </a:ext>
            </a:extLst>
          </p:cNvPr>
          <p:cNvSpPr txBox="1"/>
          <p:nvPr/>
        </p:nvSpPr>
        <p:spPr>
          <a:xfrm>
            <a:off x="340762" y="164761"/>
            <a:ext cx="227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Swimmer15 </a:t>
            </a:r>
          </a:p>
          <a:p>
            <a:r>
              <a:rPr lang="en-US" altLang="zh-CN" dirty="0"/>
              <a:t>Theta 1,3,5,7,9,11,13,15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=5</a:t>
            </a:r>
          </a:p>
          <a:p>
            <a:r>
              <a:rPr lang="en-US" altLang="zh-CN" dirty="0"/>
              <a:t>20%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0928BB-8F3E-4CE4-8C71-9227F44C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13" y="2486025"/>
            <a:ext cx="10067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271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EE6CE5-FDA9-4DFE-9B7F-2C8EF8F0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13" y="2515821"/>
            <a:ext cx="9848850" cy="3905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DDE41E-09AF-4D88-9592-B60B6B5D0A43}"/>
              </a:ext>
            </a:extLst>
          </p:cNvPr>
          <p:cNvSpPr txBox="1"/>
          <p:nvPr/>
        </p:nvSpPr>
        <p:spPr>
          <a:xfrm>
            <a:off x="340762" y="164761"/>
            <a:ext cx="227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3D </a:t>
            </a:r>
          </a:p>
          <a:p>
            <a:r>
              <a:rPr lang="en-US" altLang="zh-CN" dirty="0"/>
              <a:t>8 nodes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</a:p>
          <a:p>
            <a:r>
              <a:rPr lang="en-US" altLang="zh-CN" dirty="0"/>
              <a:t>20%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5663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C09AABA-4A59-43E9-8765-B477B5547579}"/>
              </a:ext>
            </a:extLst>
          </p:cNvPr>
          <p:cNvSpPr txBox="1"/>
          <p:nvPr/>
        </p:nvSpPr>
        <p:spPr>
          <a:xfrm>
            <a:off x="340762" y="164761"/>
            <a:ext cx="227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3D </a:t>
            </a:r>
          </a:p>
          <a:p>
            <a:r>
              <a:rPr lang="en-US" altLang="zh-CN" dirty="0"/>
              <a:t>all nodes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20% noise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9152AF-3BE4-455F-9724-40465497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196264"/>
            <a:ext cx="99441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74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69D7C3-B84B-4FD0-BEC7-44818EFC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7" y="1490662"/>
            <a:ext cx="5076825" cy="3876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AF5B52-7E9B-4949-8680-622103A87B74}"/>
              </a:ext>
            </a:extLst>
          </p:cNvPr>
          <p:cNvSpPr txBox="1"/>
          <p:nvPr/>
        </p:nvSpPr>
        <p:spPr>
          <a:xfrm>
            <a:off x="340762" y="164761"/>
            <a:ext cx="227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3D </a:t>
            </a:r>
          </a:p>
          <a:p>
            <a:r>
              <a:rPr lang="en-US" altLang="zh-CN" dirty="0"/>
              <a:t>all nodes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20% </a:t>
            </a:r>
            <a:r>
              <a:rPr lang="en-US" altLang="zh-CN" dirty="0" err="1"/>
              <a:t>pnoise</a:t>
            </a:r>
            <a:r>
              <a:rPr lang="en-US" altLang="zh-CN" dirty="0"/>
              <a:t> </a:t>
            </a:r>
            <a:r>
              <a:rPr lang="en-US" altLang="zh-CN" dirty="0" err="1"/>
              <a:t>lqg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85687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DA5F6B-A4C1-4FD3-9356-F4B3930C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00" y="1098019"/>
            <a:ext cx="6567396" cy="46619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dbar3d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1B508F-2AF8-4BA5-B451-F0A4A685585D}"/>
              </a:ext>
            </a:extLst>
          </p:cNvPr>
          <p:cNvSpPr txBox="1"/>
          <p:nvPr/>
        </p:nvSpPr>
        <p:spPr>
          <a:xfrm>
            <a:off x="289249" y="905069"/>
            <a:ext cx="145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 pos only</a:t>
            </a:r>
            <a:r>
              <a:rPr lang="zh-CN" altLang="en-US" dirty="0"/>
              <a:t>，</a:t>
            </a:r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1772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T1d13d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68355B-9D27-4F36-AD9E-C9B36FF1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10" y="1098019"/>
            <a:ext cx="6491179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161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30AA683-1D8E-4379-A913-93A9A3B01411}"/>
              </a:ext>
            </a:extLst>
          </p:cNvPr>
          <p:cNvSpPr txBox="1"/>
          <p:nvPr/>
        </p:nvSpPr>
        <p:spPr>
          <a:xfrm>
            <a:off x="265803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swimmer15</a:t>
            </a:r>
            <a:endParaRPr lang="zh-CN" altLang="en-US" dirty="0"/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C5F094EF-7CC8-4DF8-B6F5-C452ADA7E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10" y="1123424"/>
            <a:ext cx="6491179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783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510CFE-9F35-42EC-96C9-60F7E2CA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05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BF2217-D1A0-43E6-BB99-3A6BB20E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59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82B1A7-E997-45E9-8E17-CCC78B06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10" y="1098019"/>
            <a:ext cx="6491179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FD1EFF-1423-435F-80EB-4342EC96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11" y="993913"/>
            <a:ext cx="8403253" cy="50623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Batch=770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0878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11095" y="143547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F552F0-B3BB-4BDC-9D0E-63D900AB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75" y="1098019"/>
            <a:ext cx="6681722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91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07587" y="14785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3D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ADC5D6-EA72-42B2-BAE5-31536F83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522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8A4304-1764-456E-9267-FB6CE299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161533"/>
            <a:ext cx="6148201" cy="45349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E673E1-CCE2-4D14-9F9F-5BA3018476F9}"/>
              </a:ext>
            </a:extLst>
          </p:cNvPr>
          <p:cNvSpPr txBox="1"/>
          <p:nvPr/>
        </p:nvSpPr>
        <p:spPr>
          <a:xfrm>
            <a:off x="207587" y="14785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155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B32971-0CAE-41DC-8BFB-99FED591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161533"/>
            <a:ext cx="5995766" cy="45349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ECC75A-A1F1-48E7-B8E3-80147BE46F9E}"/>
              </a:ext>
            </a:extLst>
          </p:cNvPr>
          <p:cNvSpPr txBox="1"/>
          <p:nvPr/>
        </p:nvSpPr>
        <p:spPr>
          <a:xfrm>
            <a:off x="207587" y="147854"/>
            <a:ext cx="1726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</a:p>
          <a:p>
            <a:r>
              <a:rPr lang="en-US" altLang="zh-CN" dirty="0"/>
              <a:t>Fin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6582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E2FB17-A679-439A-BFA7-C7EF9705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827243"/>
            <a:ext cx="4886325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FEDE9D-6A44-4241-960F-3310D3BBA12B}"/>
              </a:ext>
            </a:extLst>
          </p:cNvPr>
          <p:cNvSpPr txBox="1"/>
          <p:nvPr/>
        </p:nvSpPr>
        <p:spPr>
          <a:xfrm>
            <a:off x="886408" y="223935"/>
            <a:ext cx="207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LQG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8039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53D672-4BEC-43BD-83F6-16336BDA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95" y="1428871"/>
            <a:ext cx="6199012" cy="45603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10AB14-E683-4A32-8657-A8B43A6FD761}"/>
              </a:ext>
            </a:extLst>
          </p:cNvPr>
          <p:cNvSpPr txBox="1"/>
          <p:nvPr/>
        </p:nvSpPr>
        <p:spPr>
          <a:xfrm>
            <a:off x="659958" y="214685"/>
            <a:ext cx="34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endParaRPr lang="zh-CN" altLang="en-US" dirty="0"/>
          </a:p>
        </p:txBody>
      </p:sp>
      <p:pic>
        <p:nvPicPr>
          <p:cNvPr id="2" name="屏幕录制 1">
            <a:hlinkClick r:id="" action="ppaction://media"/>
            <a:extLst>
              <a:ext uri="{FF2B5EF4-FFF2-40B4-BE49-F238E27FC236}">
                <a16:creationId xmlns:a16="http://schemas.microsoft.com/office/drawing/2014/main" id="{231CC046-80CF-4AD5-9413-36080E3D4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9392" y="335393"/>
            <a:ext cx="3134946" cy="29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9B1943-7C66-415A-86A3-BD30BC7FE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31" y="1260678"/>
            <a:ext cx="6110092" cy="4649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83BE87-9A70-4B2B-B45B-57867A36A82E}"/>
              </a:ext>
            </a:extLst>
          </p:cNvPr>
          <p:cNvSpPr txBox="1"/>
          <p:nvPr/>
        </p:nvSpPr>
        <p:spPr>
          <a:xfrm>
            <a:off x="554892" y="312615"/>
            <a:ext cx="259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s15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BA4A2-CF08-4B67-87CC-1C700DA28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76" y="1324192"/>
            <a:ext cx="6148201" cy="4585745"/>
          </a:xfrm>
          <a:prstGeom prst="rect">
            <a:avLst/>
          </a:prstGeom>
        </p:spPr>
      </p:pic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81AFB427-CEFE-4AE0-9792-4AE83F0DC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61300" y="1046530"/>
            <a:ext cx="2569490" cy="23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2E70A2-6D56-4197-8EBA-B382FFA7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62" y="1711569"/>
            <a:ext cx="5665525" cy="40103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592FB0-FC38-4EA1-8A2E-F4C9F11FDCF7}"/>
              </a:ext>
            </a:extLst>
          </p:cNvPr>
          <p:cNvSpPr txBox="1"/>
          <p:nvPr/>
        </p:nvSpPr>
        <p:spPr>
          <a:xfrm>
            <a:off x="877078" y="307910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B96239-FE80-48FC-AA19-06F7AE379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46" y="1423847"/>
            <a:ext cx="5919549" cy="4585745"/>
          </a:xfrm>
          <a:prstGeom prst="rect">
            <a:avLst/>
          </a:prstGeom>
        </p:spPr>
      </p:pic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70B57235-15E2-4A7A-A42A-739E2BDD1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33054" y="492576"/>
            <a:ext cx="3547241" cy="32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2ADA32-DFC7-4FC4-8534-24C2F1456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485" y="940742"/>
            <a:ext cx="6033875" cy="45857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8946A8-BFA7-46E4-83D7-1633A37B6E17}"/>
              </a:ext>
            </a:extLst>
          </p:cNvPr>
          <p:cNvSpPr txBox="1"/>
          <p:nvPr/>
        </p:nvSpPr>
        <p:spPr>
          <a:xfrm>
            <a:off x="429208" y="382555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</a:t>
            </a:r>
          </a:p>
        </p:txBody>
      </p:sp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902169A4-99F2-43B5-9693-7B88383E6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9485" y="394272"/>
            <a:ext cx="2948790" cy="27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76038F-AA23-43D3-8E7B-B7A36FB3B597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F95CA-3C65-408A-BA54-4C403048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24" y="1136127"/>
            <a:ext cx="6808751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7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1500 steps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C1F8C3-B021-4FEA-8470-37541581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722" y="402296"/>
            <a:ext cx="6879052" cy="53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469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76038F-AA23-43D3-8E7B-B7A36FB3B597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6C273B-8B1E-4124-837F-03198698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55" y="1123424"/>
            <a:ext cx="6973889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443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76038F-AA23-43D3-8E7B-B7A36FB3B597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s15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389F09-DE77-44C3-86C6-D4D529DB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4" y="977341"/>
            <a:ext cx="6110092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049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76038F-AA23-43D3-8E7B-B7A36FB3B597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486854-42F2-4C55-8CA4-5117E616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55" y="1123424"/>
            <a:ext cx="6973889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1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6AE8BE-E81E-4700-B2A7-3E7315E4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55" y="1123424"/>
            <a:ext cx="6973889" cy="46111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53D6DE-E4D9-4BC3-8A4F-230B80D46458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92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BDC0D5-F5E0-4D43-9371-7D3DFB3D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37798"/>
            <a:ext cx="8078276" cy="62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2A1B07-7240-4A6A-8C57-FA501EF1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92" y="844061"/>
            <a:ext cx="7988254" cy="48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D74C62-C225-4CC5-89D4-09EBAFFB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56" y="964638"/>
            <a:ext cx="6529288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3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F83A73-6517-4AFC-85BF-7B197A8C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91" y="54186"/>
            <a:ext cx="9539025" cy="56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413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C129E-3C23-4702-B582-5F276E9E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29" y="351693"/>
            <a:ext cx="9715017" cy="59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7774FE-B5E4-43CF-8E2C-69DE34B2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28" y="302660"/>
            <a:ext cx="10587722" cy="635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98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7071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46272-CBA1-42C6-A732-584A2AB1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161" y="401930"/>
            <a:ext cx="7462419" cy="5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2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E982C9-BE5B-457D-88E1-E20C87F3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64" y="464234"/>
            <a:ext cx="6939574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BDDB75-4990-470D-9406-0953A631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40" y="347949"/>
            <a:ext cx="8163197" cy="61621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43E4A4-39F7-4711-BFF3-6772EFF0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54" y="0"/>
            <a:ext cx="2884046" cy="21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4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761E7-B961-469F-B8D4-3A407D58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5" y="964638"/>
            <a:ext cx="7126969" cy="53798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B6292E-A5CC-418D-8304-9A71199D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917" y="0"/>
            <a:ext cx="3273083" cy="24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4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F52311-D6B4-4547-9838-EE9DB7B9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62" y="0"/>
            <a:ext cx="4743450" cy="3705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20275-EE65-401E-9B57-1999B62C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12" y="0"/>
            <a:ext cx="4783771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F61BF-A928-4AAE-9ABD-7B1C8915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55" y="555748"/>
            <a:ext cx="8145195" cy="5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89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FC7FA-938B-446D-8530-4876AC15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0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D7A74A-927C-499E-82F4-CE2026AF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39" y="1313968"/>
            <a:ext cx="623712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0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A85D94-5432-4578-9385-1476AD7E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9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024DB7-A8E3-4DB2-82E2-D565BA4C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2159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D7B2BA-D83F-4FB5-A964-5750397C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89" y="388642"/>
            <a:ext cx="7768717" cy="54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7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Init=0.001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0EFA3F-9162-4ACD-9656-EDCB7BA8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39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45887B-B982-4C77-8005-4232AA29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5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3AAB8E-4529-4585-87F4-2DDD8C96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8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E1F508-D7CA-44CF-815F-0673291F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35" y="1313968"/>
            <a:ext cx="5995766" cy="4230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D0236B-5392-4617-921B-A35E5B86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19" y="0"/>
            <a:ext cx="2616681" cy="18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49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55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37224F-4D4B-469A-8055-5B4F7CF8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86" y="1"/>
            <a:ext cx="5671485" cy="34954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2B43E9-D191-462B-BF81-A669284A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786" y="3413941"/>
            <a:ext cx="5671485" cy="34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92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ED5C07-1E83-4F96-AF0A-2273D7FE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17" y="678127"/>
            <a:ext cx="7145420" cy="49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07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55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54ED5-5094-4788-9A0D-8738D262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49" y="0"/>
            <a:ext cx="5225695" cy="3172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32409D-F135-4771-A08A-CCEB344F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49" y="3172265"/>
            <a:ext cx="5343391" cy="32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5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C0EDD-3B5D-4AD3-961A-02405078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1" y="507397"/>
            <a:ext cx="7202330" cy="50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3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9CF88E-04DB-431F-8E80-1FDDCEC0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251994"/>
            <a:ext cx="7501026" cy="52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7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784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r>
              <a:rPr lang="en-US" altLang="zh-CN" dirty="0"/>
              <a:t>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trial_num</a:t>
            </a:r>
            <a:r>
              <a:rPr lang="en-US" altLang="zh-CN" dirty="0"/>
              <a:t>=200</a:t>
            </a:r>
          </a:p>
          <a:p>
            <a:r>
              <a:rPr lang="en-US" altLang="zh-CN" dirty="0"/>
              <a:t>Measurement noise=N(0,0.1)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3D7A8-C7DA-4D5F-B212-DB5E2582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69" y="748820"/>
            <a:ext cx="7296460" cy="51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1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7885B2-0A5C-43C1-8B9A-F5368857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5435090" cy="3834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C2A047-5A49-4BBF-9B0C-73B414F1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0" y="1205948"/>
            <a:ext cx="5435090" cy="38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67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784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r>
              <a:rPr lang="en-US" altLang="zh-CN" dirty="0"/>
              <a:t>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trial_num</a:t>
            </a:r>
            <a:r>
              <a:rPr lang="en-US" altLang="zh-CN" dirty="0"/>
              <a:t>=200</a:t>
            </a:r>
          </a:p>
          <a:p>
            <a:r>
              <a:rPr lang="en-US" altLang="zh-CN" dirty="0"/>
              <a:t>Measurement noise=N(0,0.3)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B9C759-9997-4041-A57A-5720B6A3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4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25E9D-26A4-4A45-9DA8-9AFD0ABF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4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=4(all not mentioned were 8)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618F91-07A8-4388-82EB-92137410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2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A4EEC-95F8-4498-8E90-91FB0E42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8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0221FD-9ADF-4206-858E-E375F70C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3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19AB7-192B-434D-8019-B148D8E6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88" y="999284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8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Batch=770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ADE3FF-7F72-4604-94AD-5FCA1AB7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575" y="0"/>
            <a:ext cx="5214425" cy="3119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51581-795B-48E8-9A61-5B3C38D8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Batch=520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12B6ED-2DFA-479B-8E6A-C8A7BE2E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25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Batch=200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C633D4-85FA-46F9-9DE6-7FF79FD0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41" y="722285"/>
            <a:ext cx="5462244" cy="4230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E16A7A-C5A7-44E4-A556-9840F4CF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843" y="130602"/>
            <a:ext cx="3495157" cy="27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40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A542F-5BF1-420D-8BE9-32BEE6A8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2759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BEB93B-A2BA-48F4-8E0F-B44F1D82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78" y="762259"/>
            <a:ext cx="7444148" cy="54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7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EDD32B-4EFB-4004-BF92-05E0254E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4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733143-9A0A-4225-8CE0-E5BC098B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</a:p>
          <a:p>
            <a:r>
              <a:rPr lang="en-US" altLang="zh-CN" dirty="0"/>
              <a:t>Measurement noise N(0,2)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AEEBF9-0483-41DD-965A-33D4A7AB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01265"/>
            <a:ext cx="5462244" cy="42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3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AD73C0-745A-48E4-A776-FC8E9EF1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20" y="970670"/>
            <a:ext cx="7221389" cy="44102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FC28EE-C121-4002-9372-AC6CDCF41429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Init=0.02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=4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=2000</a:t>
            </a:r>
          </a:p>
          <a:p>
            <a:r>
              <a:rPr lang="en-US" altLang="zh-CN" dirty="0"/>
              <a:t>Only velocity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42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BFC28EE-C121-4002-9372-AC6CDCF41429}"/>
              </a:ext>
            </a:extLst>
          </p:cNvPr>
          <p:cNvSpPr/>
          <p:nvPr/>
        </p:nvSpPr>
        <p:spPr>
          <a:xfrm>
            <a:off x="147427" y="251994"/>
            <a:ext cx="28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Init=0.02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=4dt=0.01s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=2000</a:t>
            </a:r>
          </a:p>
          <a:p>
            <a:r>
              <a:rPr lang="en-US" altLang="zh-CN" dirty="0"/>
              <a:t>Only velocity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D35F9D-5F1D-43E8-A00A-12A58ADF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426" y="900332"/>
            <a:ext cx="777723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4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8B2EA1-4B02-4B9A-A066-AF72B362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60" y="886630"/>
            <a:ext cx="7550028" cy="57683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8769BA-4106-46BA-8DF7-3DCC94077047}"/>
              </a:ext>
            </a:extLst>
          </p:cNvPr>
          <p:cNvSpPr txBox="1"/>
          <p:nvPr/>
        </p:nvSpPr>
        <p:spPr>
          <a:xfrm>
            <a:off x="211015" y="1026942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TV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380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DBF5E6-B0D2-44C1-B9F9-BDABB07C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152" y="1421478"/>
            <a:ext cx="4762500" cy="3676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AECE61-40C4-4D74-B0B3-CCE51AF72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44" y="2079729"/>
            <a:ext cx="4686300" cy="1009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1C143A-1C9D-4C19-AF99-14D4C085F655}"/>
              </a:ext>
            </a:extLst>
          </p:cNvPr>
          <p:cNvSpPr txBox="1"/>
          <p:nvPr/>
        </p:nvSpPr>
        <p:spPr>
          <a:xfrm>
            <a:off x="116644" y="362946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551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116644" y="362946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5B92F6-3D06-4A28-8624-51164A331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253" y="1421478"/>
            <a:ext cx="4810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116644" y="3775898"/>
            <a:ext cx="1458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Doesn’t work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062829-AAF5-4E8B-988B-79BE8016C683}"/>
              </a:ext>
            </a:extLst>
          </p:cNvPr>
          <p:cNvSpPr txBox="1"/>
          <p:nvPr/>
        </p:nvSpPr>
        <p:spPr>
          <a:xfrm>
            <a:off x="1816783" y="3775898"/>
            <a:ext cx="1458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1000 rollouts</a:t>
            </a:r>
          </a:p>
          <a:p>
            <a:r>
              <a:rPr lang="en-US" altLang="zh-CN" dirty="0"/>
              <a:t>Still doesn’t work</a:t>
            </a:r>
          </a:p>
          <a:p>
            <a:r>
              <a:rPr lang="en-US" altLang="zh-CN" dirty="0"/>
              <a:t>The state error builds up gradually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02B8DC-7230-4074-8C2C-B342C1D3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620" y="3139312"/>
            <a:ext cx="45910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2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AB8625-81A2-497F-9E28-2ED0BC5FC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26" y="3137644"/>
            <a:ext cx="4800600" cy="3705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12B254-EE90-44B4-87CA-63149AFC9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896" y="3099544"/>
            <a:ext cx="4876800" cy="37433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2D6E32-1A8C-4BCA-A860-BC43C18DEE7B}"/>
              </a:ext>
            </a:extLst>
          </p:cNvPr>
          <p:cNvSpPr txBox="1"/>
          <p:nvPr/>
        </p:nvSpPr>
        <p:spPr>
          <a:xfrm>
            <a:off x="6073726" y="364873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Q=2</a:t>
            </a:r>
          </a:p>
          <a:p>
            <a:r>
              <a:rPr lang="en-US" altLang="zh-CN" dirty="0"/>
              <a:t>Qu=2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33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50E7A10-63EC-4BD8-AED4-A3E6056F3432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y_sim</a:t>
            </a:r>
            <a:r>
              <a:rPr lang="en-US" altLang="zh-CN" dirty="0"/>
              <a:t> vs </a:t>
            </a:r>
            <a:r>
              <a:rPr lang="en-US" altLang="zh-CN" dirty="0" err="1"/>
              <a:t>y_qmc</a:t>
            </a:r>
            <a:endParaRPr lang="en-US" altLang="zh-CN" dirty="0"/>
          </a:p>
          <a:p>
            <a:r>
              <a:rPr lang="en-US" altLang="zh-CN" dirty="0"/>
              <a:t>Index=9:10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9BE0C-12ED-49AB-B85B-E895885D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80" y="-169022"/>
            <a:ext cx="10395071" cy="642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13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Q=3</a:t>
            </a:r>
          </a:p>
          <a:p>
            <a:r>
              <a:rPr lang="en-US" altLang="zh-CN" dirty="0"/>
              <a:t>Qu=3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2D6E32-1A8C-4BCA-A860-BC43C18DEE7B}"/>
              </a:ext>
            </a:extLst>
          </p:cNvPr>
          <p:cNvSpPr txBox="1"/>
          <p:nvPr/>
        </p:nvSpPr>
        <p:spPr>
          <a:xfrm>
            <a:off x="6073726" y="364873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09223A-F812-40F5-B828-6F482D2AD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26" y="3090019"/>
            <a:ext cx="4772025" cy="3752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3351CB-1DBE-4ECE-99F6-A7288ACB0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450" y="3056425"/>
            <a:ext cx="47815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7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higher </a:t>
            </a:r>
            <a:r>
              <a:rPr lang="en-US" altLang="zh-CN" dirty="0" err="1"/>
              <a:t>qu</a:t>
            </a:r>
            <a:r>
              <a:rPr lang="en-US" altLang="zh-CN" dirty="0"/>
              <a:t> still </a:t>
            </a:r>
            <a:r>
              <a:rPr lang="en-US" altLang="zh-CN" dirty="0" err="1"/>
              <a:t>work,tested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BA302A-4F62-4936-A4F5-B86D7F6D0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869" y="3300959"/>
            <a:ext cx="5952896" cy="3458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98C84-638C-42B1-BD7E-B714FD25F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477" y="2964419"/>
            <a:ext cx="4752975" cy="38290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768FFA-31CF-4F6F-AE72-D50CBACD9535}"/>
              </a:ext>
            </a:extLst>
          </p:cNvPr>
          <p:cNvSpPr txBox="1"/>
          <p:nvPr/>
        </p:nvSpPr>
        <p:spPr>
          <a:xfrm>
            <a:off x="9058494" y="849919"/>
            <a:ext cx="1745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Q=8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higher q break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096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EA99BE-35AB-4D78-BDAF-D836DEE2F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3045308"/>
            <a:ext cx="4791075" cy="3829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CD0F7E-E45E-4068-9968-1FE62CE98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43516"/>
            <a:ext cx="4638675" cy="981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A2FC99-98D2-40F5-A28E-329D2540E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826" y="3126270"/>
            <a:ext cx="4848225" cy="36671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F69559-899A-4B02-990B-5A42093871CA}"/>
              </a:ext>
            </a:extLst>
          </p:cNvPr>
          <p:cNvSpPr txBox="1"/>
          <p:nvPr/>
        </p:nvSpPr>
        <p:spPr>
          <a:xfrm>
            <a:off x="8524729" y="1489730"/>
            <a:ext cx="2771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Q=8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Q=8, </a:t>
            </a:r>
            <a:r>
              <a:rPr lang="en-US" altLang="zh-CN" dirty="0" err="1"/>
              <a:t>qu</a:t>
            </a:r>
            <a:r>
              <a:rPr lang="en-US" altLang="zh-CN" dirty="0"/>
              <a:t>=4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647086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622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 another partial observable sys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F027E9-A830-4A17-982F-59B0AA84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9" y="1959458"/>
            <a:ext cx="4724400" cy="1085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17A5F3-8A30-484F-9257-8FB526FBD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24" y="756193"/>
            <a:ext cx="619125" cy="127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74F333-98F5-4C2E-B8AD-023AB4800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486" y="3102660"/>
            <a:ext cx="47434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65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622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 another partial observable sys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17A5F3-8A30-484F-9257-8FB526FB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624" y="756193"/>
            <a:ext cx="619125" cy="12763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4BD629-9754-4238-BA5D-A574B1C4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4" y="2032543"/>
            <a:ext cx="4705350" cy="1019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E74346-9440-4695-813E-04271D37E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910" y="938873"/>
            <a:ext cx="4676775" cy="54197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EB7956-66B1-4815-B0BA-4AB168925CE4}"/>
              </a:ext>
            </a:extLst>
          </p:cNvPr>
          <p:cNvSpPr txBox="1"/>
          <p:nvPr/>
        </p:nvSpPr>
        <p:spPr>
          <a:xfrm>
            <a:off x="6652116" y="323557"/>
            <a:ext cx="9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fitcoef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A9F1922-7892-4818-BFD0-ECA386176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224" y="3152775"/>
            <a:ext cx="48863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2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2F779D-CE5F-40E1-B065-77C5E154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0" y="2200275"/>
            <a:ext cx="9429750" cy="4657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28E27E-F83B-4C33-9774-680B5939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7585"/>
            <a:ext cx="4667250" cy="129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483A59-F2B5-4C9C-AFFF-5C353B95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55" y="1333702"/>
            <a:ext cx="590550" cy="1028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44E2D9-61E4-48FA-B94A-5886FEAA1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080" y="0"/>
            <a:ext cx="619125" cy="12763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7F3D8E-CE64-43E4-A8C3-D46DBBADB6F6}"/>
              </a:ext>
            </a:extLst>
          </p:cNvPr>
          <p:cNvSpPr txBox="1"/>
          <p:nvPr/>
        </p:nvSpPr>
        <p:spPr>
          <a:xfrm>
            <a:off x="0" y="2110859"/>
            <a:ext cx="9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fitcoef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FE47F8-3F7E-4263-9507-1B317FE75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0167"/>
            <a:ext cx="1571625" cy="1295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A4F0B8-742E-4526-99BB-C3ADB3E9D07B}"/>
              </a:ext>
            </a:extLst>
          </p:cNvPr>
          <p:cNvSpPr txBox="1"/>
          <p:nvPr/>
        </p:nvSpPr>
        <p:spPr>
          <a:xfrm>
            <a:off x="6372665" y="422031"/>
            <a:ext cx="544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=3: Zk+1=a1*Zk-2+b1*Uk+b2*Uk-1+b3*Uk-2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B7D672-CF98-4465-BC14-A2EBEEB0B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5675" y="1041898"/>
            <a:ext cx="2069469" cy="16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9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AFFC87-A43D-4517-B868-BAA9E852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979" y="143638"/>
            <a:ext cx="2878054" cy="22403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8B6F05-1BAD-41D4-99A4-1C1101655D10}"/>
              </a:ext>
            </a:extLst>
          </p:cNvPr>
          <p:cNvSpPr txBox="1"/>
          <p:nvPr/>
        </p:nvSpPr>
        <p:spPr>
          <a:xfrm>
            <a:off x="417095" y="513347"/>
            <a:ext cx="295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D53590-3ECC-43B0-9615-4288B0F7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9495"/>
            <a:ext cx="4030029" cy="30340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2C2457-7C8B-425F-937D-468C567BC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4" y="1543050"/>
            <a:ext cx="1590675" cy="1885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430DFB-5A54-4378-8E40-020818B43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244" y="2649495"/>
            <a:ext cx="3977756" cy="30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9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0ACCC3-780D-4000-8239-8B95DBC9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96" y="2673415"/>
            <a:ext cx="4772025" cy="3638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69086A-B8E9-457E-9110-588A51382BD3}"/>
              </a:ext>
            </a:extLst>
          </p:cNvPr>
          <p:cNvSpPr txBox="1"/>
          <p:nvPr/>
        </p:nvSpPr>
        <p:spPr>
          <a:xfrm>
            <a:off x="417095" y="513347"/>
            <a:ext cx="295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Qu=3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303D7A-73E2-46AD-9446-9C87F79A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30" y="2673415"/>
            <a:ext cx="4695825" cy="3790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D6474D-1E39-4507-8C94-E3FFA62E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79" y="2057011"/>
            <a:ext cx="1600200" cy="1866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64565F-E6E0-47A1-813A-8D0F780B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384" y="296787"/>
            <a:ext cx="2979064" cy="22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64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969086A-B8E9-457E-9110-588A51382BD3}"/>
              </a:ext>
            </a:extLst>
          </p:cNvPr>
          <p:cNvSpPr txBox="1"/>
          <p:nvPr/>
        </p:nvSpPr>
        <p:spPr>
          <a:xfrm>
            <a:off x="417095" y="513347"/>
            <a:ext cx="295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invertible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70239B-431A-4DFF-A8FE-5BEFA0EEC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72" y="2943475"/>
            <a:ext cx="4791075" cy="3762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2A3A10-7CD6-483D-B75E-28E39C7A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71" y="2943475"/>
            <a:ext cx="4770845" cy="37623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71365E-129C-4AFB-9C13-0C93CACC5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4880"/>
            <a:ext cx="1638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4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2 states 1 output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Larger </a:t>
            </a:r>
            <a:r>
              <a:rPr lang="en-US" altLang="zh-CN" dirty="0" err="1"/>
              <a:t>Qii</a:t>
            </a:r>
            <a:r>
              <a:rPr lang="en-US" altLang="zh-CN" dirty="0"/>
              <a:t> for u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64A0B7-2266-4FDB-A9D5-5EF48C3E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909887"/>
            <a:ext cx="100393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4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256FE-E677-4482-AEB0-EC08376E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7" y="50283"/>
            <a:ext cx="8913576" cy="53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8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2 states 1 output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Larger </a:t>
            </a:r>
            <a:r>
              <a:rPr lang="en-US" altLang="zh-CN" dirty="0" err="1"/>
              <a:t>Qii</a:t>
            </a:r>
            <a:r>
              <a:rPr lang="en-US" altLang="zh-CN" dirty="0"/>
              <a:t> for u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608E12-7EA7-4DB0-B257-E8A76212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10" y="2914844"/>
            <a:ext cx="9982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3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</a:t>
            </a:r>
            <a:r>
              <a:rPr lang="en-US" altLang="zh-CN" dirty="0" err="1"/>
              <a:t>Qii</a:t>
            </a:r>
            <a:r>
              <a:rPr lang="en-US" altLang="zh-CN" dirty="0"/>
              <a:t> for u and z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A32CB-E6E9-407D-B91F-7E493129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881506"/>
            <a:ext cx="100488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05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not invertible 1 output 2 </a:t>
            </a:r>
            <a:r>
              <a:rPr lang="en-US" altLang="zh-CN" dirty="0" err="1"/>
              <a:t>states,C</a:t>
            </a:r>
            <a:r>
              <a:rPr lang="en-US" altLang="zh-CN" dirty="0"/>
              <a:t>=[1 0.2]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4E7AB-465C-46DE-B239-CD4F62B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12192000" cy="29827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not invertible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C1D8C-14D6-49BE-ABF9-C181D1DE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86808"/>
            <a:ext cx="12192000" cy="31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902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=3| Qu=1 |C not invertible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Qu=2 |C not invertible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317F93-20C3-4672-850D-E31C19F7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12192000" cy="291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DBE38C-1557-4537-9463-2A102036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49683"/>
            <a:ext cx="12192000" cy="30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07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invertible</a:t>
            </a:r>
          </a:p>
          <a:p>
            <a:r>
              <a:rPr lang="en-US" altLang="zh-CN" dirty="0"/>
              <a:t>Least square is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EA9EE2-5722-4270-B245-F420EAB1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675"/>
            <a:ext cx="12192000" cy="29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70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9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not invertible 1 output 3 states; </a:t>
            </a:r>
            <a:r>
              <a:rPr lang="en-US" altLang="zh-CN" dirty="0" err="1"/>
              <a:t>qu</a:t>
            </a:r>
            <a:r>
              <a:rPr lang="en-US" altLang="zh-CN" dirty="0"/>
              <a:t>=2:better prediction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97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not invertible; </a:t>
            </a:r>
            <a:r>
              <a:rPr lang="en-US" altLang="zh-CN" dirty="0" err="1"/>
              <a:t>qu</a:t>
            </a:r>
            <a:r>
              <a:rPr lang="en-US" altLang="zh-CN" dirty="0"/>
              <a:t>=2: better prediction; [C;CA;CAA] full c rank; q&gt;2,lqr fails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9E081-8F7B-4004-98F9-3BE2B53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603"/>
            <a:ext cx="12192000" cy="2883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1248AC-05FF-41D4-8759-A4185BC4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144"/>
            <a:ext cx="1219200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748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9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3 outputs 3 states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6DB794-B30E-4121-8B87-0C4DF248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12192000" cy="29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00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8DC30-CA3B-4FE1-AB29-64726E43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275238"/>
            <a:ext cx="10067925" cy="369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A50576-3995-4E9A-9CDE-B7C1F0F0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79" y="308565"/>
            <a:ext cx="16668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9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ED7291-77D2-43B0-A53E-2C247850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24" y="2213560"/>
            <a:ext cx="10096500" cy="3762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4209CA-4377-43ED-BEB8-CC1D0490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17" y="33689"/>
            <a:ext cx="1857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7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Least square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3FD7B4-2E61-4EE5-A26B-3B33AE0F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17" y="0"/>
            <a:ext cx="8052124" cy="2979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33B370-ECD4-4224-AD27-3DC19AF0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17" y="3236002"/>
            <a:ext cx="8072009" cy="3108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C5FCFD-2367-4080-945E-533B1B7AC737}"/>
              </a:ext>
            </a:extLst>
          </p:cNvPr>
          <p:cNvSpPr txBox="1"/>
          <p:nvPr/>
        </p:nvSpPr>
        <p:spPr>
          <a:xfrm>
            <a:off x="96253" y="3977100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Least square singular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78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Y(9:10)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52A179-09ED-47CE-8940-3C455825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839" y="335518"/>
            <a:ext cx="8879896" cy="54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1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295ABB-907A-4F34-AACE-F402C646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97" y="2242652"/>
            <a:ext cx="10182225" cy="3790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5AEABB-80BB-4E63-A4F9-CD9C3747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854" y="124435"/>
            <a:ext cx="1647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1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1F5B76-7B5A-4D78-B4FE-72BD1A96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4" y="2700823"/>
            <a:ext cx="9772650" cy="369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7A36FA-5C83-43F9-BB84-A288476C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74" y="315420"/>
            <a:ext cx="16287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42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B99BB5-A7ED-4AAB-8E55-46951AE9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788978"/>
            <a:ext cx="10020300" cy="3743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8B6F6D-3F20-498B-AE37-F80484A0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88" y="512503"/>
            <a:ext cx="18192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4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 helps prediction but </a:t>
            </a:r>
            <a:r>
              <a:rPr lang="en-US" altLang="zh-CN" dirty="0" err="1"/>
              <a:t>lqr</a:t>
            </a:r>
            <a:r>
              <a:rPr lang="en-US" altLang="zh-CN" dirty="0"/>
              <a:t> fails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61D280-5693-4515-9FAC-FB6C1D13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7" y="2521210"/>
            <a:ext cx="10115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3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Q=3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2FDB3-520D-4E22-813C-36F32060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41" y="2804361"/>
            <a:ext cx="10010775" cy="3829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3EB399-A62F-406A-BD6E-D5ABD91E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94" y="534263"/>
            <a:ext cx="16859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78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Q=3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8D456E-BB11-4233-B850-5AAC2A0A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05" y="2382805"/>
            <a:ext cx="9791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163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72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Q=1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Q=1,qu=2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q=1, 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3568058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Q&gt;1, singular matrix in least square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1BE660-60DE-4AD7-8FDB-9FF1503E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82" y="65314"/>
            <a:ext cx="7513864" cy="28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1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72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Q=1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Q=1,qu=2,qu=3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q=1, </a:t>
            </a:r>
            <a:r>
              <a:rPr lang="en-US" altLang="zh-CN" dirty="0" err="1"/>
              <a:t>qu</a:t>
            </a:r>
            <a:r>
              <a:rPr lang="en-US" altLang="zh-CN" dirty="0"/>
              <a:t>=4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2905584"/>
            <a:ext cx="2534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Q=2,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Q=2,qu=2</a:t>
            </a:r>
          </a:p>
          <a:p>
            <a:r>
              <a:rPr lang="en-US" altLang="zh-CN" dirty="0"/>
              <a:t>Further increase </a:t>
            </a:r>
            <a:r>
              <a:rPr lang="en-US" altLang="zh-CN" dirty="0" err="1"/>
              <a:t>qu</a:t>
            </a:r>
            <a:r>
              <a:rPr lang="en-US" altLang="zh-CN" dirty="0"/>
              <a:t>, </a:t>
            </a:r>
            <a:r>
              <a:rPr lang="en-US" altLang="zh-CN" dirty="0" err="1"/>
              <a:t>lqr</a:t>
            </a:r>
            <a:r>
              <a:rPr lang="en-US" altLang="zh-CN" dirty="0"/>
              <a:t> becomes worse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B0CFEB-47BA-4812-97C1-ABBFB947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5" y="98196"/>
            <a:ext cx="6022807" cy="22841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F88444-C1F8-497A-A41A-D52D6220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918" y="302038"/>
            <a:ext cx="1619250" cy="1876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3FCBE8-6242-4D81-BC40-0B760EC5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44" y="2905584"/>
            <a:ext cx="6022807" cy="23291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8B5A24-146F-493B-8844-4F0C47C0C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089" y="2905584"/>
            <a:ext cx="16287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0" y="224589"/>
            <a:ext cx="2721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Q=3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2905584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Q&gt;3 </a:t>
            </a:r>
            <a:r>
              <a:rPr lang="en-US" altLang="zh-CN" dirty="0" err="1"/>
              <a:t>lqr</a:t>
            </a:r>
            <a:r>
              <a:rPr lang="en-US" altLang="zh-CN" dirty="0"/>
              <a:t> fails,</a:t>
            </a:r>
          </a:p>
          <a:p>
            <a:r>
              <a:rPr lang="en-US" altLang="zh-CN" dirty="0"/>
              <a:t>No singular warning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002CFC-AF35-4AEC-A85F-D4DCD7D8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87" y="86087"/>
            <a:ext cx="5993443" cy="2308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3CCF80-896F-480A-8F8A-20AEAAF3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82" y="224589"/>
            <a:ext cx="1609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53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=I vs C not identity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67D4DE-FADA-43EF-8407-3C59D4A8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94603"/>
            <a:ext cx="5865007" cy="22122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45F92D-3130-4A3B-86F9-0D9563876901}"/>
              </a:ext>
            </a:extLst>
          </p:cNvPr>
          <p:cNvSpPr txBox="1"/>
          <p:nvPr/>
        </p:nvSpPr>
        <p:spPr>
          <a:xfrm>
            <a:off x="-2" y="2986526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Qu=2vs4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36FF80-AA61-4FA4-944A-90B7ACAF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22" y="394603"/>
            <a:ext cx="5865008" cy="225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1A6A28-2FE7-41ED-854F-3BF99FBF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689782"/>
            <a:ext cx="5866407" cy="2204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549316-FF00-4C15-964C-7F2F47828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422" y="3689782"/>
            <a:ext cx="5964578" cy="22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9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Batch=1500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667CB-2450-4736-8962-B08AB8BE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93" y="365760"/>
            <a:ext cx="9313643" cy="55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37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72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I,qx</a:t>
            </a:r>
            <a:r>
              <a:rPr lang="en-US" altLang="zh-CN" dirty="0"/>
              <a:t> and </a:t>
            </a:r>
            <a:r>
              <a:rPr lang="en-US" altLang="zh-CN" dirty="0" err="1"/>
              <a:t>qu</a:t>
            </a:r>
            <a:r>
              <a:rPr lang="en-US" altLang="zh-CN" dirty="0"/>
              <a:t> &gt;2, </a:t>
            </a:r>
            <a:r>
              <a:rPr lang="en-US" altLang="zh-CN" dirty="0" err="1"/>
              <a:t>lqr</a:t>
            </a:r>
            <a:r>
              <a:rPr lang="en-US" altLang="zh-CN" dirty="0"/>
              <a:t> also </a:t>
            </a:r>
            <a:r>
              <a:rPr lang="en-US" altLang="zh-CN" dirty="0" err="1"/>
              <a:t>bad,LS</a:t>
            </a:r>
            <a:r>
              <a:rPr lang="en-US" altLang="zh-CN" dirty="0"/>
              <a:t>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FAF70B-ADED-4600-9E7B-374DEE65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5" y="394602"/>
            <a:ext cx="5983705" cy="22834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89BD52-802F-47C1-B61F-7CE976D9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407363"/>
            <a:ext cx="5866407" cy="2245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C563A3-638B-4BBF-A0C9-3C9965938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35" y="3429000"/>
            <a:ext cx="4413829" cy="3429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0" y="2907029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I,Qii</a:t>
            </a:r>
            <a:r>
              <a:rPr lang="en-US" altLang="zh-CN" dirty="0"/>
              <a:t> for </a:t>
            </a:r>
            <a:r>
              <a:rPr lang="en-US" altLang="zh-CN" dirty="0" err="1"/>
              <a:t>Zk</a:t>
            </a:r>
            <a:r>
              <a:rPr lang="en-US" altLang="zh-CN" dirty="0"/>
              <a:t> only vs </a:t>
            </a:r>
            <a:r>
              <a:rPr lang="en-US" altLang="zh-CN" dirty="0" err="1"/>
              <a:t>Qii</a:t>
            </a:r>
            <a:r>
              <a:rPr lang="en-US" altLang="zh-CN" dirty="0"/>
              <a:t> for all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F2008D-4B14-4D54-9ABD-C1B83D1BA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35974"/>
            <a:ext cx="4371137" cy="342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82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=[1,0.6]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=[1,0.6] [C;CA] full col rank | 1 output 2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91AF5C-0C93-49A3-9239-F5639774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1684"/>
            <a:ext cx="5843334" cy="2237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D3EC70-1B6E-44DA-A18E-6B853B43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075" y="641684"/>
            <a:ext cx="6134925" cy="2305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9B9A6B-24E5-490F-9AB1-F94FBCBD5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014137"/>
            <a:ext cx="6052789" cy="2314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3C890B-56F3-43FF-9E99-99E337DB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215" y="4004248"/>
            <a:ext cx="6052789" cy="22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27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=[1,0.6]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Qu=1vs2 | C =[1,0.6]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7941CB-1A5E-482F-A0EA-73FD1549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9" y="397919"/>
            <a:ext cx="7287075" cy="2825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944465-36BE-494A-94C1-1C1C2AEE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716"/>
            <a:ext cx="2629449" cy="2012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3DDE23-2C9B-428B-B110-9F617539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41" y="4254171"/>
            <a:ext cx="2802948" cy="215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4D2CF-DD73-4425-B085-65B7B5FDC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989" y="4254171"/>
            <a:ext cx="2658534" cy="21215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666A1B-902C-472A-AE8E-DD232711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49" y="4104439"/>
            <a:ext cx="2619202" cy="19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05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=[1,0]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=[1,0]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7B94D1-96AC-40B2-B6B0-E61B5CF5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0" y="4235668"/>
            <a:ext cx="5855370" cy="2250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23F05B-5A14-4F37-A20C-A3007AF9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35668"/>
            <a:ext cx="3009777" cy="24420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57D0C3-B93A-4E59-9E9C-D05A6B88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5585"/>
            <a:ext cx="6068397" cy="23658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9B79A3-1650-4B26-A744-39187208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630" y="465586"/>
            <a:ext cx="5855370" cy="22811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ACF664-231B-4205-A915-DA76E6020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776" y="4230653"/>
            <a:ext cx="3009777" cy="24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415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=[1,0]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Qu=1vs2 | C =[1,0]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prediction good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2E70D-43F6-4872-86FE-B9F78353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3" y="646331"/>
            <a:ext cx="7143568" cy="27826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69CA07-A3BB-43B4-BDBA-1009BA7F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5699"/>
            <a:ext cx="5868955" cy="2266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4F1FF-F6E5-44FC-8516-55A70385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913" y="4015699"/>
            <a:ext cx="6113087" cy="23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2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=[0,1]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=[0,1]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CF9307-2A93-45CD-B045-91EE2968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77" y="523127"/>
            <a:ext cx="6036930" cy="2250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8DF7E5-1254-4E19-A20C-DB9DFF96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97" y="529669"/>
            <a:ext cx="5990403" cy="2250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75A861-58CC-485F-A589-06242D248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1263"/>
            <a:ext cx="5848392" cy="2248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53630B-454E-4131-805D-06F547F86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37956"/>
            <a:ext cx="6096000" cy="23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884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=[0,1]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Qu=1,2 similar | C =[0,1]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prediction good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BA79A2-DD2E-413B-861F-8F61BCF9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4277381"/>
            <a:ext cx="5838825" cy="2224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2D21C4-D87E-48B4-B2EA-27B06E8B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92" y="461462"/>
            <a:ext cx="7642326" cy="29675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BC0767-5CAB-42D4-9E01-9149F069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55930"/>
            <a:ext cx="5738813" cy="22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35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|C=I|4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Qu=4 | C =I| 4 output 4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8369F-509E-4789-9B16-F1A3818F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870"/>
            <a:ext cx="5795712" cy="2132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C22910-E6BC-4D23-86F6-AA79EB26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96" y="506158"/>
            <a:ext cx="5698456" cy="21663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B64B7C-D0A5-4738-B37F-9830DD859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4" y="4103102"/>
            <a:ext cx="5795712" cy="22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7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72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=2|qu=1,2,3,6|C invertible 4 output 4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I,qx</a:t>
            </a:r>
            <a:r>
              <a:rPr lang="en-US" altLang="zh-CN" dirty="0"/>
              <a:t> and </a:t>
            </a:r>
            <a:r>
              <a:rPr lang="en-US" altLang="zh-CN" dirty="0" err="1"/>
              <a:t>qu</a:t>
            </a:r>
            <a:r>
              <a:rPr lang="en-US" altLang="zh-CN" dirty="0"/>
              <a:t> &gt;2, </a:t>
            </a:r>
            <a:r>
              <a:rPr lang="en-US" altLang="zh-CN" dirty="0" err="1"/>
              <a:t>lqr</a:t>
            </a:r>
            <a:r>
              <a:rPr lang="en-US" altLang="zh-CN" dirty="0"/>
              <a:t> also </a:t>
            </a:r>
            <a:r>
              <a:rPr lang="en-US" altLang="zh-CN" dirty="0" err="1"/>
              <a:t>bad,LS</a:t>
            </a:r>
            <a:r>
              <a:rPr lang="en-US" altLang="zh-CN" dirty="0"/>
              <a:t> singular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26E45-EC4E-44E9-9875-35B6ABD0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9" y="528945"/>
            <a:ext cx="5777400" cy="2230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37BCCF4-D82B-490D-9140-3A21C832E511}"/>
              </a:ext>
            </a:extLst>
          </p:cNvPr>
          <p:cNvSpPr txBox="1"/>
          <p:nvPr/>
        </p:nvSpPr>
        <p:spPr>
          <a:xfrm>
            <a:off x="0" y="3598583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C invertible not I |4 output 4 states, similar results| </a:t>
            </a:r>
            <a:r>
              <a:rPr lang="en-US" altLang="zh-CN" dirty="0" err="1"/>
              <a:t>Qii</a:t>
            </a:r>
            <a:r>
              <a:rPr lang="en-US" altLang="zh-CN" dirty="0"/>
              <a:t> for </a:t>
            </a:r>
            <a:r>
              <a:rPr lang="en-US" altLang="zh-CN" dirty="0" err="1"/>
              <a:t>Zk</a:t>
            </a:r>
            <a:r>
              <a:rPr lang="en-US" altLang="zh-CN" dirty="0"/>
              <a:t> better than </a:t>
            </a:r>
            <a:r>
              <a:rPr lang="en-US" altLang="zh-CN" dirty="0" err="1"/>
              <a:t>Qii</a:t>
            </a:r>
            <a:r>
              <a:rPr lang="en-US" altLang="zh-CN" dirty="0"/>
              <a:t> for 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825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Qu=1,2 |C only observe 2 pos|[C;CA] full col rank |2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similar, no warning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Qu=1,2 | C only observe 2 pos|[C;CA] full col rank | 2 output 4 states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ED3050-F3BA-405C-AB81-0B804E76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" y="686785"/>
            <a:ext cx="6500061" cy="2453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0CAF74-C73F-4DFD-87E1-129B518A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" y="3863041"/>
            <a:ext cx="6691814" cy="26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13934</TotalTime>
  <Words>3547</Words>
  <Application>Microsoft Office PowerPoint</Application>
  <PresentationFormat>宽屏</PresentationFormat>
  <Paragraphs>722</Paragraphs>
  <Slides>143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48" baseType="lpstr">
      <vt:lpstr>等线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冉 王</dc:creator>
  <cp:lastModifiedBy>Ran Wang</cp:lastModifiedBy>
  <cp:revision>196</cp:revision>
  <dcterms:created xsi:type="dcterms:W3CDTF">2020-01-17T18:33:18Z</dcterms:created>
  <dcterms:modified xsi:type="dcterms:W3CDTF">2021-02-17T10:31:40Z</dcterms:modified>
</cp:coreProperties>
</file>